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66" r:id="rId5"/>
    <p:sldId id="319" r:id="rId6"/>
    <p:sldId id="312" r:id="rId7"/>
    <p:sldId id="326" r:id="rId8"/>
    <p:sldId id="315" r:id="rId9"/>
    <p:sldId id="317" r:id="rId10"/>
    <p:sldId id="307" r:id="rId11"/>
    <p:sldId id="297" r:id="rId12"/>
    <p:sldId id="277" r:id="rId13"/>
    <p:sldId id="259" r:id="rId14"/>
    <p:sldId id="325" r:id="rId15"/>
    <p:sldId id="320" r:id="rId16"/>
    <p:sldId id="318" r:id="rId17"/>
    <p:sldId id="301" r:id="rId18"/>
    <p:sldId id="329" r:id="rId19"/>
    <p:sldId id="327" r:id="rId20"/>
    <p:sldId id="328" r:id="rId21"/>
    <p:sldId id="304" r:id="rId22"/>
    <p:sldId id="300" r:id="rId23"/>
    <p:sldId id="331" r:id="rId24"/>
    <p:sldId id="330" r:id="rId25"/>
  </p:sldIdLst>
  <p:sldSz cx="12192000" cy="6858000"/>
  <p:notesSz cx="6805613" cy="99441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ert, Rogier" initials="WR" lastIdx="1" clrIdx="0">
    <p:extLst>
      <p:ext uri="{19B8F6BF-5375-455C-9EA6-DF929625EA0E}">
        <p15:presenceInfo xmlns:p15="http://schemas.microsoft.com/office/powerpoint/2012/main" userId="S::rogier.wolfert@boskalis.com::5d3cb0f2-93e2-4a2d-bc8b-17451a30ff4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7" autoAdjust="0"/>
    <p:restoredTop sz="96374" autoAdjust="0"/>
  </p:normalViewPr>
  <p:slideViewPr>
    <p:cSldViewPr snapToGrid="0">
      <p:cViewPr varScale="1">
        <p:scale>
          <a:sx n="106" d="100"/>
          <a:sy n="106" d="100"/>
        </p:scale>
        <p:origin x="85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39B7D-BA87-459D-AA0A-F70886829C74}" type="datetimeFigureOut">
              <a:rPr lang="en-NL" smtClean="0"/>
              <a:t>11/02/2022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41F54-3165-4B00-ADEA-E2E7CD7ECD9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47914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41F54-3165-4B00-ADEA-E2E7CD7ECD96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96074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41F54-3165-4B00-ADEA-E2E7CD7ECD96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35351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41F54-3165-4B00-ADEA-E2E7CD7ECD96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39645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B58FE-C820-483B-B539-ABFAC9859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898C7D9-A750-4462-8119-34D4B0CAD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947F96-0050-4FCC-984A-1CA65DAA1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C5D7C-AB28-4AD6-B8FE-7DDA0DF3EAD1}" type="datetimeFigureOut">
              <a:rPr lang="nl-NL" smtClean="0"/>
              <a:t>11-2-2022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9C586D-579F-46D8-AAD4-1329EE3F6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C4B174F-E476-4F04-8208-A8225D7F4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DEF13-7B38-4F4E-832B-59E58C3244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5329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0A80B2-4AEF-42DE-9207-1CEF633C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4EACD25-1050-40C5-93C0-3AE7FE349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78AC519-B213-402F-BAAF-60EEE8D4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C5D7C-AB28-4AD6-B8FE-7DDA0DF3EAD1}" type="datetimeFigureOut">
              <a:rPr lang="nl-NL" smtClean="0"/>
              <a:t>11-2-2022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DCAC5C-C2B0-402A-874F-E502B4F67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60065F-DE48-4E4C-BC34-6F311037D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DEF13-7B38-4F4E-832B-59E58C3244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819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99379B7-C254-43CC-A6C0-24B6A6239D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859A72A-3331-4584-9810-E270B3CAA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DA6360-D935-4D20-8FB2-FAB0E472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C5D7C-AB28-4AD6-B8FE-7DDA0DF3EAD1}" type="datetimeFigureOut">
              <a:rPr lang="nl-NL" smtClean="0"/>
              <a:t>11-2-2022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7C9902-7500-414A-BF51-F4E345220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1A637F-E58A-42BA-B3D7-E37CD23C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DEF13-7B38-4F4E-832B-59E58C3244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9189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7DC4C6-B1DA-40C3-A28F-BC85CF7B6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E7BE85-138D-46A5-9AA1-D599ED308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4AA682-3218-47C0-AF5A-61DCD7C49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C5D7C-AB28-4AD6-B8FE-7DDA0DF3EAD1}" type="datetimeFigureOut">
              <a:rPr lang="nl-NL" smtClean="0"/>
              <a:t>11-2-2022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98EEB3-D276-4263-905A-3F13FFA4E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FC717E7-57C7-4F97-BC69-A1CA9E6BC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DEF13-7B38-4F4E-832B-59E58C3244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9451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866A6F-2024-4C80-A910-D7D28B15B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82572EC-39B7-4E13-AC83-45FEFC50C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775071-0812-41F9-9932-561B6B9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C5D7C-AB28-4AD6-B8FE-7DDA0DF3EAD1}" type="datetimeFigureOut">
              <a:rPr lang="nl-NL" smtClean="0"/>
              <a:t>11-2-2022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2D9A38-920E-41F4-9F7A-B5F61CD2A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2B9DDE-89EC-48C4-B598-47B0A9A12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DEF13-7B38-4F4E-832B-59E58C3244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7489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1F264-1861-4754-9FB9-AAD525B63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37F2EB-641D-4C30-836A-C682CC2395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B9466A7-392E-469B-B892-10E1C603C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67CB157-8465-4E12-8184-A6788D431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C5D7C-AB28-4AD6-B8FE-7DDA0DF3EAD1}" type="datetimeFigureOut">
              <a:rPr lang="nl-NL" smtClean="0"/>
              <a:t>11-2-2022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B3B2F6B-3730-4CB8-BBE6-988B331BB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6858FAB-DF3D-4B8A-9DF3-F28D28D6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DEF13-7B38-4F4E-832B-59E58C3244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6627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1675AC-819B-4AD2-820D-319080B7C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FFC2ED7-E3F9-471E-BDC9-0AECE83F6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FD1FA1A-6317-4132-A7CC-1C0F92BEA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42969FA-35C3-43F3-9C28-324C180DE8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3604366-27EA-45D3-9E4F-0781881A5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BE0CFD5-AAC2-40F5-AC64-95A3E16A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C5D7C-AB28-4AD6-B8FE-7DDA0DF3EAD1}" type="datetimeFigureOut">
              <a:rPr lang="nl-NL" smtClean="0"/>
              <a:t>11-2-2022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A615725-C72D-4252-B209-693718878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3A8F6BE-5B49-4957-9A39-E02D67FA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DEF13-7B38-4F4E-832B-59E58C3244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56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3B6851-254E-4786-B2CE-B6DEBC569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5F44B55-E5D4-4698-8B28-F2527C5B8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C5D7C-AB28-4AD6-B8FE-7DDA0DF3EAD1}" type="datetimeFigureOut">
              <a:rPr lang="nl-NL" smtClean="0"/>
              <a:t>11-2-2022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E2919A5-64C4-4DC5-BF4F-D60C70462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03A1E6C-0348-402C-A8A5-57960ADDD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DEF13-7B38-4F4E-832B-59E58C3244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409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6FC2CEC-D2B0-4181-84B2-43E537324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C5D7C-AB28-4AD6-B8FE-7DDA0DF3EAD1}" type="datetimeFigureOut">
              <a:rPr lang="nl-NL" smtClean="0"/>
              <a:t>11-2-2022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D4E6BEF-C933-4DD5-8262-71D4D4765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EF1B8AA-EFC8-477A-8574-1B49012D9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DEF13-7B38-4F4E-832B-59E58C3244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535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E03264-97B2-4E59-AB0E-C2B886360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065F31-8E2D-4CDB-852D-F7A11D12B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D9E15AA-D8FC-4A05-AAA3-32AD8AE82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6020D43-EA9E-4D1C-90C2-F7D31E6F6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C5D7C-AB28-4AD6-B8FE-7DDA0DF3EAD1}" type="datetimeFigureOut">
              <a:rPr lang="nl-NL" smtClean="0"/>
              <a:t>11-2-2022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30EE71-FDB8-4A2A-B2C7-BF5962BA8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3563B3C-8C35-44DE-9AD7-351C4BF72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DEF13-7B38-4F4E-832B-59E58C3244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5287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A53083-A6AD-4C02-89AB-F04B7D790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BB76D74-1155-4C5C-ACFD-B3FB27BEF4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03E36C-23E7-4063-B9D7-37BE3BC5C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41C25E9-1A13-4D34-8A6A-39A7BD2A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C5D7C-AB28-4AD6-B8FE-7DDA0DF3EAD1}" type="datetimeFigureOut">
              <a:rPr lang="nl-NL" smtClean="0"/>
              <a:t>11-2-2022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DCF32F2-C3E6-4DB6-8A77-8EB5F5CC7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74C1016-CC85-4B3D-98A9-11693B888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DEF13-7B38-4F4E-832B-59E58C3244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785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6138E74-734E-41C4-AB4E-21231C6BD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9AE6F7-7D7B-4C5D-8116-4F5A8CF01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AC3167-A6A7-467A-BA60-8522253F8A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C5D7C-AB28-4AD6-B8FE-7DDA0DF3EAD1}" type="datetimeFigureOut">
              <a:rPr lang="nl-NL" smtClean="0"/>
              <a:t>11-2-2022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798E51-604F-4F37-8609-E225C9B516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138201-BE2B-4C6F-8F2A-05178BEC0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DEF13-7B38-4F4E-832B-59E58C3244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544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hyperlink" Target="http://www.open-design.school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910EE1-C8A8-44A5-B5ED-685777E0B8E3}"/>
              </a:ext>
            </a:extLst>
          </p:cNvPr>
          <p:cNvSpPr/>
          <p:nvPr/>
        </p:nvSpPr>
        <p:spPr>
          <a:xfrm>
            <a:off x="0" y="-10745"/>
            <a:ext cx="12219075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4A77EC-3EE0-41A5-9EB0-99417B5FB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407" y="73121"/>
            <a:ext cx="4262374" cy="319678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3661F3B-5A49-447D-BE3B-07151C9C6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075" y="68105"/>
            <a:ext cx="4511431" cy="325511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32EEFDD-FD81-42B0-99D4-AF6490198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408" y="3500388"/>
            <a:ext cx="4915917" cy="334686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57E31F8-DD66-42DA-8191-6F75156C1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851" y="3553701"/>
            <a:ext cx="4765202" cy="317891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AC178B3-272C-482A-AFDD-1A99C8A3C6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890" y="6402309"/>
            <a:ext cx="3449934" cy="61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48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40B02E-A908-41CB-93EE-E0014CA368D1}"/>
              </a:ext>
            </a:extLst>
          </p:cNvPr>
          <p:cNvSpPr txBox="1"/>
          <p:nvPr/>
        </p:nvSpPr>
        <p:spPr>
          <a:xfrm>
            <a:off x="1015377" y="460005"/>
            <a:ext cx="868309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# </a:t>
            </a:r>
            <a:r>
              <a:rPr lang="en-US" sz="2800" b="1" dirty="0">
                <a:solidFill>
                  <a:schemeClr val="bg1"/>
                </a:solidFill>
              </a:rPr>
              <a:t>The person only becomes Self through You : I and Thou!</a:t>
            </a:r>
            <a:endParaRPr lang="x-none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1FFF28-CBB4-4F6E-B2E7-7B4087D7ADAE}"/>
              </a:ext>
            </a:extLst>
          </p:cNvPr>
          <p:cNvSpPr txBox="1"/>
          <p:nvPr/>
        </p:nvSpPr>
        <p:spPr>
          <a:xfrm>
            <a:off x="70861" y="0"/>
            <a:ext cx="6758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Living dialogue and Dialogue Questions: interaction and emergence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81A410-7083-486A-8821-E4F57E818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066" y="3461657"/>
            <a:ext cx="1984663" cy="2663072"/>
          </a:xfrm>
          <a:prstGeom prst="rect">
            <a:avLst/>
          </a:prstGeom>
        </p:spPr>
      </p:pic>
      <p:pic>
        <p:nvPicPr>
          <p:cNvPr id="8" name="Emergence Video 2020-09-08 at 10.50.20">
            <a:hlinkClick r:id="" action="ppaction://media"/>
            <a:extLst>
              <a:ext uri="{FF2B5EF4-FFF2-40B4-BE49-F238E27FC236}">
                <a16:creationId xmlns:a16="http://schemas.microsoft.com/office/drawing/2014/main" id="{3B3C1202-D501-4E54-9E19-7390F9CF3D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3676" y="1073898"/>
            <a:ext cx="3189363" cy="56345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30066C-00BF-48C0-80AD-BA6CE3C5A7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749" y="1275142"/>
            <a:ext cx="2739298" cy="2051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BA20AD-1825-4246-B8AE-752AC9542E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6117" y="2931391"/>
            <a:ext cx="4388970" cy="15478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40B02E-A908-41CB-93EE-E0014CA368D1}"/>
              </a:ext>
            </a:extLst>
          </p:cNvPr>
          <p:cNvSpPr txBox="1"/>
          <p:nvPr/>
        </p:nvSpPr>
        <p:spPr>
          <a:xfrm>
            <a:off x="7636117" y="4576211"/>
            <a:ext cx="439622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</a:rPr>
              <a:t># </a:t>
            </a:r>
            <a:r>
              <a:rPr lang="en-US" sz="1200" b="1" dirty="0">
                <a:solidFill>
                  <a:schemeClr val="bg1"/>
                </a:solidFill>
              </a:rPr>
              <a:t>There is intelligence in doubts and questions, not in certainties</a:t>
            </a:r>
            <a:r>
              <a:rPr lang="nl-NL" sz="1200" b="1" dirty="0">
                <a:solidFill>
                  <a:schemeClr val="bg1"/>
                </a:solidFill>
              </a:rPr>
              <a:t> </a:t>
            </a:r>
            <a:endParaRPr lang="x-none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54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1058"/>
            <a:ext cx="749379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Systems Thinking &amp; </a:t>
            </a:r>
          </a:p>
          <a:p>
            <a:r>
              <a:rPr lang="en-GB" dirty="0"/>
              <a:t>Emergence</a:t>
            </a:r>
            <a:endParaRPr lang="nl-NL" dirty="0"/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t="25013" b="3713"/>
          <a:stretch/>
        </p:blipFill>
        <p:spPr bwMode="auto">
          <a:xfrm>
            <a:off x="2120287" y="0"/>
            <a:ext cx="7684113" cy="68724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CA4850-19FE-435D-808B-61CA3ACBEA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848"/>
          <a:stretch/>
        </p:blipFill>
        <p:spPr>
          <a:xfrm>
            <a:off x="9162175" y="4038320"/>
            <a:ext cx="2609314" cy="271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65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ennis Serve Grip: The Racquet Hand Shake Technique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"/>
            <a:ext cx="60959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1058"/>
            <a:ext cx="36344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Reflect and co-reflect / cyclical</a:t>
            </a:r>
            <a:endParaRPr lang="nl-N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944"/>
            <a:ext cx="6096000" cy="457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5C4122-9732-43AF-9759-399DCE712E49}"/>
              </a:ext>
            </a:extLst>
          </p:cNvPr>
          <p:cNvSpPr txBox="1"/>
          <p:nvPr/>
        </p:nvSpPr>
        <p:spPr>
          <a:xfrm>
            <a:off x="407784" y="878787"/>
            <a:ext cx="322666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# </a:t>
            </a:r>
            <a:r>
              <a:rPr lang="en-US" sz="2800" b="1" dirty="0">
                <a:solidFill>
                  <a:schemeClr val="bg1"/>
                </a:solidFill>
              </a:rPr>
              <a:t>Cyclical reflection</a:t>
            </a:r>
            <a:endParaRPr lang="x-non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544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1058"/>
            <a:ext cx="1206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Art of creative problem solving, design for engineering products and management processes, V-model (U,</a:t>
            </a:r>
            <a:r>
              <a:rPr lang="en-GB" u="sng" dirty="0"/>
              <a:t>V,W</a:t>
            </a:r>
            <a:r>
              <a:rPr lang="en-GB" dirty="0"/>
              <a:t>, X/Y/Z the letters of the ODL alphabet)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6815F-BEE1-4CB8-894C-64FCD0E84D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510"/>
          <a:stretch/>
        </p:blipFill>
        <p:spPr>
          <a:xfrm>
            <a:off x="278092" y="2500717"/>
            <a:ext cx="3214991" cy="1850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9DE21B-E14F-48BC-986C-0F1333144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669" y="2500717"/>
            <a:ext cx="2780653" cy="18503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8B636DF-9E02-4DB5-8C22-7A58E2345BE9}"/>
              </a:ext>
            </a:extLst>
          </p:cNvPr>
          <p:cNvSpPr/>
          <p:nvPr/>
        </p:nvSpPr>
        <p:spPr>
          <a:xfrm>
            <a:off x="3676576" y="1023015"/>
            <a:ext cx="8388424" cy="49840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5E63B9-453A-488B-A186-385F4587D337}"/>
              </a:ext>
            </a:extLst>
          </p:cNvPr>
          <p:cNvSpPr txBox="1"/>
          <p:nvPr/>
        </p:nvSpPr>
        <p:spPr>
          <a:xfrm>
            <a:off x="950968" y="4451476"/>
            <a:ext cx="2024743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researching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00FA0E-AE04-4B81-A45A-33E06577D55B}"/>
              </a:ext>
            </a:extLst>
          </p:cNvPr>
          <p:cNvSpPr txBox="1"/>
          <p:nvPr/>
        </p:nvSpPr>
        <p:spPr>
          <a:xfrm>
            <a:off x="4441620" y="4451476"/>
            <a:ext cx="192772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developing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94BC3C-44B6-41A2-AD14-885989B22F49}"/>
              </a:ext>
            </a:extLst>
          </p:cNvPr>
          <p:cNvSpPr txBox="1"/>
          <p:nvPr/>
        </p:nvSpPr>
        <p:spPr>
          <a:xfrm>
            <a:off x="4782724" y="1845976"/>
            <a:ext cx="1330802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design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E221F8-854B-4EA5-8E48-D2ABE3684370}"/>
              </a:ext>
            </a:extLst>
          </p:cNvPr>
          <p:cNvSpPr txBox="1"/>
          <p:nvPr/>
        </p:nvSpPr>
        <p:spPr>
          <a:xfrm>
            <a:off x="1173763" y="1877137"/>
            <a:ext cx="1423648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/>
                </a:solidFill>
              </a:rPr>
              <a:t>scientist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0B911ED-C122-4038-8763-8FC715FFF687}"/>
              </a:ext>
            </a:extLst>
          </p:cNvPr>
          <p:cNvSpPr/>
          <p:nvPr/>
        </p:nvSpPr>
        <p:spPr>
          <a:xfrm>
            <a:off x="4808045" y="1255705"/>
            <a:ext cx="1108926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</a:t>
            </a:r>
            <a:endParaRPr lang="en-NL" b="1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3020F7A-87EB-4AC8-A05C-B3CA36707C5D}"/>
              </a:ext>
            </a:extLst>
          </p:cNvPr>
          <p:cNvSpPr/>
          <p:nvPr/>
        </p:nvSpPr>
        <p:spPr>
          <a:xfrm flipH="1">
            <a:off x="1301522" y="1228943"/>
            <a:ext cx="1108926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t</a:t>
            </a:r>
            <a:endParaRPr lang="en-NL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310412" y="5353843"/>
            <a:ext cx="223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Improve: new designs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4740" y="5353843"/>
            <a:ext cx="287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Understand: new knowledge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46" y="1372024"/>
            <a:ext cx="2104407" cy="1398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3"/>
          <a:stretch/>
        </p:blipFill>
        <p:spPr>
          <a:xfrm>
            <a:off x="6797740" y="3931507"/>
            <a:ext cx="2071376" cy="13529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98229" y="2750197"/>
            <a:ext cx="214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Design of engineering products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97740" y="5270844"/>
            <a:ext cx="20594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Development of management systems/processes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63DF96-C1D7-4604-97DE-3ADFF1B2A52C}"/>
              </a:ext>
            </a:extLst>
          </p:cNvPr>
          <p:cNvSpPr/>
          <p:nvPr/>
        </p:nvSpPr>
        <p:spPr>
          <a:xfrm>
            <a:off x="8891310" y="2120901"/>
            <a:ext cx="3076538" cy="27991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E998905-68BA-4258-BC9C-2AB42A7CC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1201" y="2277816"/>
            <a:ext cx="2780653" cy="2371068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FABED63-2F0E-4B83-8D43-105A30C7C79F}"/>
              </a:ext>
            </a:extLst>
          </p:cNvPr>
          <p:cNvGrpSpPr/>
          <p:nvPr/>
        </p:nvGrpSpPr>
        <p:grpSpPr>
          <a:xfrm>
            <a:off x="10760310" y="4127501"/>
            <a:ext cx="1105037" cy="751014"/>
            <a:chOff x="9412941" y="368274"/>
            <a:chExt cx="782053" cy="52739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078BA80-DCD6-4C1C-BECD-871776CD4D77}"/>
                </a:ext>
              </a:extLst>
            </p:cNvPr>
            <p:cNvCxnSpPr/>
            <p:nvPr/>
          </p:nvCxnSpPr>
          <p:spPr>
            <a:xfrm>
              <a:off x="9412941" y="368274"/>
              <a:ext cx="311972" cy="38476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914918-1789-4E5C-B5EB-9D7F9EF272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50116" y="368274"/>
              <a:ext cx="244878" cy="38476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0E025AE-5866-41BC-925D-6B048595C3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4913" y="560654"/>
              <a:ext cx="92855" cy="1923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DA23FA6-88FD-4360-B363-8AC1C2639F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17769" y="564178"/>
              <a:ext cx="132347" cy="18533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52F3C62-14AB-421F-B4CB-E3920EDB83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81528" y="695819"/>
              <a:ext cx="155986" cy="19985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E01CEA-FA22-4D6B-9D2D-EF78C3A20A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57260" y="738117"/>
              <a:ext cx="88980" cy="15755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C7A87A-7C97-47FA-92F4-686D996F3C5A}"/>
              </a:ext>
            </a:extLst>
          </p:cNvPr>
          <p:cNvSpPr txBox="1"/>
          <p:nvPr/>
        </p:nvSpPr>
        <p:spPr>
          <a:xfrm>
            <a:off x="227826" y="605363"/>
            <a:ext cx="126343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# </a:t>
            </a:r>
            <a:r>
              <a:rPr lang="en-US" sz="2800" b="1" dirty="0">
                <a:solidFill>
                  <a:schemeClr val="bg1"/>
                </a:solidFill>
              </a:rPr>
              <a:t>R&amp;D</a:t>
            </a:r>
            <a:endParaRPr lang="x-none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5DA590-72F9-4CC7-A7F0-33B6DE6F0D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530" b="28252"/>
          <a:stretch/>
        </p:blipFill>
        <p:spPr>
          <a:xfrm>
            <a:off x="8913017" y="2154687"/>
            <a:ext cx="3027515" cy="23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17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058"/>
            <a:ext cx="4629873" cy="68590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/>
          <p:cNvSpPr txBox="1"/>
          <p:nvPr/>
        </p:nvSpPr>
        <p:spPr>
          <a:xfrm>
            <a:off x="0" y="-1058"/>
            <a:ext cx="46298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U,V,W, </a:t>
            </a:r>
            <a:r>
              <a:rPr lang="en-GB" u="sng" dirty="0"/>
              <a:t>X/Y/Z</a:t>
            </a:r>
            <a:r>
              <a:rPr lang="en-GB" dirty="0"/>
              <a:t> the letters of the ODL alphabet</a:t>
            </a:r>
            <a:endParaRPr lang="nl-NL" dirty="0"/>
          </a:p>
        </p:txBody>
      </p:sp>
      <p:sp>
        <p:nvSpPr>
          <p:cNvPr id="4" name="Rectangle 3"/>
          <p:cNvSpPr/>
          <p:nvPr/>
        </p:nvSpPr>
        <p:spPr>
          <a:xfrm>
            <a:off x="10423453" y="1922529"/>
            <a:ext cx="165505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0" dirty="0">
                <a:sym typeface="Symbol"/>
              </a:rPr>
              <a:t></a:t>
            </a:r>
            <a:endParaRPr lang="nl-NL" sz="20000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72" y="820041"/>
            <a:ext cx="38957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Kantoorgracht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73" y="3713359"/>
            <a:ext cx="3895725" cy="292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485" y="1733979"/>
            <a:ext cx="5252510" cy="485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6AC621-4439-451F-A536-9CD68C1DDA89}"/>
              </a:ext>
            </a:extLst>
          </p:cNvPr>
          <p:cNvSpPr txBox="1"/>
          <p:nvPr/>
        </p:nvSpPr>
        <p:spPr>
          <a:xfrm>
            <a:off x="6968167" y="3799490"/>
            <a:ext cx="148865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/>
              <a:t>Systems Design </a:t>
            </a:r>
          </a:p>
          <a:p>
            <a:pPr algn="ctr"/>
            <a:r>
              <a:rPr lang="nl-NL" sz="1600" b="1" dirty="0" err="1"/>
              <a:t>for</a:t>
            </a:r>
            <a:r>
              <a:rPr lang="nl-NL" sz="1600" b="1" dirty="0"/>
              <a:t> Y</a:t>
            </a:r>
            <a:endParaRPr lang="x-none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410601" y="1835181"/>
            <a:ext cx="165505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“</a:t>
            </a:r>
            <a:r>
              <a:rPr lang="en-GB" b="1" dirty="0"/>
              <a:t>Zeta” professional</a:t>
            </a:r>
            <a:endParaRPr lang="nl-NL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D2FB20-60BE-4F78-AC0E-57144C1252C5}"/>
              </a:ext>
            </a:extLst>
          </p:cNvPr>
          <p:cNvSpPr txBox="1"/>
          <p:nvPr/>
        </p:nvSpPr>
        <p:spPr>
          <a:xfrm>
            <a:off x="10604263" y="4419144"/>
            <a:ext cx="1655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Engineering</a:t>
            </a:r>
            <a:endParaRPr lang="nl-NL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D63146-CB35-4CD0-BABD-29BCFE080A91}"/>
              </a:ext>
            </a:extLst>
          </p:cNvPr>
          <p:cNvSpPr txBox="1"/>
          <p:nvPr/>
        </p:nvSpPr>
        <p:spPr>
          <a:xfrm>
            <a:off x="11073904" y="2429525"/>
            <a:ext cx="1655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Management</a:t>
            </a:r>
            <a:endParaRPr lang="nl-NL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3AD72C-97FA-40BA-8365-3B5E9D1523B5}"/>
              </a:ext>
            </a:extLst>
          </p:cNvPr>
          <p:cNvSpPr txBox="1"/>
          <p:nvPr/>
        </p:nvSpPr>
        <p:spPr>
          <a:xfrm>
            <a:off x="11750047" y="2550824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ym typeface="Symbol" panose="05050102010706020507" pitchFamily="18" charset="2"/>
              </a:rPr>
              <a:t></a:t>
            </a:r>
            <a:endParaRPr lang="en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D58ECF-557E-4834-9218-721851D0CA71}"/>
              </a:ext>
            </a:extLst>
          </p:cNvPr>
          <p:cNvSpPr txBox="1"/>
          <p:nvPr/>
        </p:nvSpPr>
        <p:spPr>
          <a:xfrm>
            <a:off x="10759607" y="460026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ym typeface="Symbol" panose="05050102010706020507" pitchFamily="18" charset="2"/>
              </a:rPr>
              <a:t></a:t>
            </a:r>
            <a:endParaRPr lang="en-NL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FFDDF6-5AFD-4EAA-8403-CAACFFACE26A}"/>
              </a:ext>
            </a:extLst>
          </p:cNvPr>
          <p:cNvSpPr txBox="1"/>
          <p:nvPr/>
        </p:nvSpPr>
        <p:spPr>
          <a:xfrm>
            <a:off x="4724400" y="166130"/>
            <a:ext cx="7467600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# </a:t>
            </a:r>
            <a:r>
              <a:rPr lang="en-US" sz="2800" b="1" dirty="0">
                <a:solidFill>
                  <a:schemeClr val="bg1"/>
                </a:solidFill>
                <a:sym typeface="Wingdings" panose="05000000000000000000" pitchFamily="2" charset="2"/>
              </a:rPr>
              <a:t>systems thinking: design for Y, </a:t>
            </a:r>
          </a:p>
          <a:p>
            <a:r>
              <a:rPr lang="en-US" sz="2800" b="1" dirty="0">
                <a:solidFill>
                  <a:schemeClr val="bg1"/>
                </a:solidFill>
                <a:sym typeface="Wingdings" panose="05000000000000000000" pitchFamily="2" charset="2"/>
              </a:rPr>
              <a:t># don’t be afraid of the dark: dear to try (X)</a:t>
            </a:r>
            <a:endParaRPr lang="x-non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79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058"/>
            <a:ext cx="117824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U,V,W, </a:t>
            </a:r>
            <a:r>
              <a:rPr lang="en-GB" u="sng" dirty="0"/>
              <a:t>X/Y/Z</a:t>
            </a:r>
            <a:r>
              <a:rPr lang="en-GB" dirty="0"/>
              <a:t> the letters of the ODL alphabet : problem solving by mathematical modelling and simulation</a:t>
            </a:r>
            <a:endParaRPr lang="nl-NL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FFDDF6-5AFD-4EAA-8403-CAACFFACE26A}"/>
              </a:ext>
            </a:extLst>
          </p:cNvPr>
          <p:cNvSpPr txBox="1"/>
          <p:nvPr/>
        </p:nvSpPr>
        <p:spPr>
          <a:xfrm>
            <a:off x="568712" y="509942"/>
            <a:ext cx="11508988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# </a:t>
            </a:r>
            <a:r>
              <a:rPr lang="en-US" sz="2800" b="1" dirty="0">
                <a:solidFill>
                  <a:schemeClr val="bg1"/>
                </a:solidFill>
              </a:rPr>
              <a:t>max/min Z = f (X,Y) &lt;-&gt; max U/V= f(X,Y) </a:t>
            </a:r>
            <a:r>
              <a:rPr lang="en-US" sz="2800" b="1" dirty="0">
                <a:solidFill>
                  <a:schemeClr val="bg1"/>
                </a:solidFill>
                <a:sym typeface="Wingdings" panose="05000000000000000000" pitchFamily="2" charset="2"/>
              </a:rPr>
              <a:t>(the </a:t>
            </a:r>
            <a:r>
              <a:rPr lang="en-US" sz="2800" b="1" dirty="0">
                <a:solidFill>
                  <a:schemeClr val="bg1"/>
                </a:solidFill>
              </a:rPr>
              <a:t>XYZ problem or Utility/Value)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sym typeface="Wingdings" panose="05000000000000000000" pitchFamily="2" charset="2"/>
              </a:rPr>
              <a:t>Best fit for Common Purpose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066C70-1B63-4E16-803D-EB2725428D1C}"/>
              </a:ext>
            </a:extLst>
          </p:cNvPr>
          <p:cNvGrpSpPr/>
          <p:nvPr/>
        </p:nvGrpSpPr>
        <p:grpSpPr>
          <a:xfrm>
            <a:off x="7115174" y="1657027"/>
            <a:ext cx="4497725" cy="3301138"/>
            <a:chOff x="6626986" y="2615043"/>
            <a:chExt cx="5290714" cy="367579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A5C1756-0712-4328-937F-70F332001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3153"/>
            <a:stretch/>
          </p:blipFill>
          <p:spPr>
            <a:xfrm>
              <a:off x="6626986" y="2852808"/>
              <a:ext cx="5290714" cy="343803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6781589-A284-4635-9F88-0B0CFFEBE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69730" y="2615043"/>
              <a:ext cx="3029975" cy="23776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790F74-DDD3-4163-A10F-E400CC95BD86}"/>
              </a:ext>
            </a:extLst>
          </p:cNvPr>
          <p:cNvGrpSpPr/>
          <p:nvPr/>
        </p:nvGrpSpPr>
        <p:grpSpPr>
          <a:xfrm>
            <a:off x="3781939" y="3509221"/>
            <a:ext cx="3731365" cy="3324950"/>
            <a:chOff x="1247775" y="1202239"/>
            <a:chExt cx="3731365" cy="332495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38A6E62-1BC4-467F-9DBE-F2972EB0E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5900" y="1202239"/>
              <a:ext cx="3493240" cy="3301138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8A67C50-EF18-4D52-8C1F-5E594186B0AF}"/>
                </a:ext>
              </a:extLst>
            </p:cNvPr>
            <p:cNvSpPr/>
            <p:nvPr/>
          </p:nvSpPr>
          <p:spPr>
            <a:xfrm>
              <a:off x="1247775" y="4271962"/>
              <a:ext cx="676275" cy="255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BADBA3B-916A-4FDA-95EE-7BE150073DDE}"/>
              </a:ext>
            </a:extLst>
          </p:cNvPr>
          <p:cNvGrpSpPr/>
          <p:nvPr/>
        </p:nvGrpSpPr>
        <p:grpSpPr>
          <a:xfrm>
            <a:off x="579101" y="1626913"/>
            <a:ext cx="3923474" cy="3331252"/>
            <a:chOff x="1031237" y="1588766"/>
            <a:chExt cx="3923474" cy="333125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6189E4B-BCD2-4AE8-BC7E-9E31B7ED6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1237" y="1588766"/>
              <a:ext cx="3923474" cy="3331252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DE77915-CB5B-4272-A9B0-286B66BB3AF5}"/>
                </a:ext>
              </a:extLst>
            </p:cNvPr>
            <p:cNvSpPr/>
            <p:nvPr/>
          </p:nvSpPr>
          <p:spPr>
            <a:xfrm>
              <a:off x="2226469" y="3376612"/>
              <a:ext cx="438150" cy="1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</p:spTree>
    <p:extLst>
      <p:ext uri="{BB962C8B-B14F-4D97-AF65-F5344CB8AC3E}">
        <p14:creationId xmlns:p14="http://schemas.microsoft.com/office/powerpoint/2010/main" val="2954708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1FFF28-CBB4-4F6E-B2E7-7B4087D7ADAE}"/>
              </a:ext>
            </a:extLst>
          </p:cNvPr>
          <p:cNvSpPr txBox="1"/>
          <p:nvPr/>
        </p:nvSpPr>
        <p:spPr>
          <a:xfrm>
            <a:off x="0" y="0"/>
            <a:ext cx="6758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Multiple </a:t>
            </a:r>
            <a:r>
              <a:rPr lang="en-GB" u="sng" dirty="0"/>
              <a:t>Integrative</a:t>
            </a:r>
            <a:r>
              <a:rPr lang="en-GB" dirty="0"/>
              <a:t> learning, U-model, Zeta-professional: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873642" y="3157362"/>
            <a:ext cx="2318358" cy="3257447"/>
            <a:chOff x="10410601" y="1835181"/>
            <a:chExt cx="2318358" cy="3257447"/>
          </a:xfrm>
        </p:grpSpPr>
        <p:sp>
          <p:nvSpPr>
            <p:cNvPr id="13" name="Rectangle 12"/>
            <p:cNvSpPr/>
            <p:nvPr/>
          </p:nvSpPr>
          <p:spPr>
            <a:xfrm>
              <a:off x="10423453" y="1922529"/>
              <a:ext cx="1655055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0" dirty="0">
                  <a:sym typeface="Symbol"/>
                </a:rPr>
                <a:t></a:t>
              </a:r>
              <a:endParaRPr lang="nl-NL" sz="20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410601" y="1835181"/>
              <a:ext cx="165505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“</a:t>
              </a:r>
              <a:r>
                <a:rPr lang="en-GB" b="1" dirty="0"/>
                <a:t>Zeta” professional</a:t>
              </a:r>
              <a:endParaRPr lang="nl-NL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DD2FB20-60BE-4F78-AC0E-57144C1252C5}"/>
                </a:ext>
              </a:extLst>
            </p:cNvPr>
            <p:cNvSpPr txBox="1"/>
            <p:nvPr/>
          </p:nvSpPr>
          <p:spPr>
            <a:xfrm>
              <a:off x="10604263" y="4419144"/>
              <a:ext cx="16550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Engineering</a:t>
              </a:r>
              <a:endParaRPr lang="nl-NL" sz="1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D63146-CB35-4CD0-BABD-29BCFE080A91}"/>
                </a:ext>
              </a:extLst>
            </p:cNvPr>
            <p:cNvSpPr txBox="1"/>
            <p:nvPr/>
          </p:nvSpPr>
          <p:spPr>
            <a:xfrm>
              <a:off x="11073904" y="2429525"/>
              <a:ext cx="16550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Management</a:t>
              </a:r>
              <a:endParaRPr lang="nl-NL" sz="1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3AD72C-97FA-40BA-8365-3B5E9D1523B5}"/>
                </a:ext>
              </a:extLst>
            </p:cNvPr>
            <p:cNvSpPr txBox="1"/>
            <p:nvPr/>
          </p:nvSpPr>
          <p:spPr>
            <a:xfrm>
              <a:off x="11750047" y="2550824"/>
              <a:ext cx="27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ym typeface="Symbol" panose="05050102010706020507" pitchFamily="18" charset="2"/>
                </a:rPr>
                <a:t></a:t>
              </a:r>
              <a:endParaRPr lang="en-NL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7D58ECF-557E-4834-9218-721851D0CA71}"/>
                </a:ext>
              </a:extLst>
            </p:cNvPr>
            <p:cNvSpPr txBox="1"/>
            <p:nvPr/>
          </p:nvSpPr>
          <p:spPr>
            <a:xfrm>
              <a:off x="10759607" y="4600266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>
                  <a:sym typeface="Symbol" panose="05050102010706020507" pitchFamily="18" charset="2"/>
                </a:rPr>
                <a:t></a:t>
              </a:r>
              <a:endParaRPr lang="en-NL" dirty="0"/>
            </a:p>
          </p:txBody>
        </p:sp>
      </p:grp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561" y="3666652"/>
            <a:ext cx="2822881" cy="261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82421" y="3751706"/>
            <a:ext cx="4313330" cy="2610775"/>
            <a:chOff x="715643" y="3221220"/>
            <a:chExt cx="5483050" cy="349889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646603-DD98-4E0E-98A8-A00E32561AD5}"/>
                </a:ext>
              </a:extLst>
            </p:cNvPr>
            <p:cNvSpPr/>
            <p:nvPr/>
          </p:nvSpPr>
          <p:spPr>
            <a:xfrm>
              <a:off x="715643" y="3221220"/>
              <a:ext cx="5483050" cy="349889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9E4F334-3721-4C64-92CD-3E2FE4955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1095" y="3317594"/>
              <a:ext cx="4915917" cy="3346867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011" y="451487"/>
            <a:ext cx="2331340" cy="17485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42" y="451487"/>
            <a:ext cx="2558089" cy="14355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345458-5841-48F7-B45D-3EB605F5A1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131" y="895684"/>
            <a:ext cx="2268858" cy="9363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D19970-6604-4F5E-BEEB-740972FE39C6}"/>
              </a:ext>
            </a:extLst>
          </p:cNvPr>
          <p:cNvSpPr txBox="1"/>
          <p:nvPr/>
        </p:nvSpPr>
        <p:spPr>
          <a:xfrm>
            <a:off x="6001118" y="3892012"/>
            <a:ext cx="19737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Open Space &amp; Design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sz="2000" dirty="0"/>
              <a:t>Y</a:t>
            </a:r>
            <a:endParaRPr lang="en-NL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39CCC3-DF27-4A6F-8EC7-CC819F7957C4}"/>
              </a:ext>
            </a:extLst>
          </p:cNvPr>
          <p:cNvSpPr txBox="1"/>
          <p:nvPr/>
        </p:nvSpPr>
        <p:spPr>
          <a:xfrm>
            <a:off x="829373" y="3191388"/>
            <a:ext cx="4819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/>
              <a:t>Integrate</a:t>
            </a:r>
            <a:r>
              <a:rPr lang="nl-NL" sz="1600" b="1" dirty="0"/>
              <a:t> </a:t>
            </a:r>
            <a:r>
              <a:rPr lang="nl-NL" sz="1600" b="1" dirty="0" err="1"/>
              <a:t>the</a:t>
            </a:r>
            <a:r>
              <a:rPr lang="nl-NL" sz="1600" b="1" dirty="0"/>
              <a:t> thinking </a:t>
            </a:r>
            <a:r>
              <a:rPr lang="nl-NL" sz="1600" b="1" dirty="0" err="1"/>
              <a:t>with</a:t>
            </a:r>
            <a:r>
              <a:rPr lang="nl-NL" sz="1600" b="1" dirty="0"/>
              <a:t> </a:t>
            </a:r>
            <a:r>
              <a:rPr lang="nl-NL" sz="1600" b="1" dirty="0" err="1"/>
              <a:t>the</a:t>
            </a:r>
            <a:r>
              <a:rPr lang="nl-NL" sz="1600" b="1" dirty="0"/>
              <a:t> </a:t>
            </a:r>
            <a:r>
              <a:rPr lang="nl-NL" sz="1600" b="1" dirty="0" err="1"/>
              <a:t>will</a:t>
            </a:r>
            <a:r>
              <a:rPr lang="nl-NL" sz="1600" b="1" dirty="0"/>
              <a:t> via engagement</a:t>
            </a:r>
          </a:p>
          <a:p>
            <a:pPr algn="ctr"/>
            <a:r>
              <a:rPr lang="nl-NL" sz="1600" b="1" dirty="0" err="1"/>
              <a:t>I</a:t>
            </a:r>
            <a:r>
              <a:rPr lang="nl-NL" sz="1600" dirty="0" err="1"/>
              <a:t>magination</a:t>
            </a:r>
            <a:r>
              <a:rPr lang="nl-NL" sz="1600" dirty="0"/>
              <a:t>/Mind – </a:t>
            </a:r>
            <a:r>
              <a:rPr lang="nl-NL" sz="1600" b="1" dirty="0" err="1"/>
              <a:t>I</a:t>
            </a:r>
            <a:r>
              <a:rPr lang="nl-NL" sz="1600" dirty="0" err="1"/>
              <a:t>nspiration</a:t>
            </a:r>
            <a:r>
              <a:rPr lang="nl-NL" sz="1600" dirty="0"/>
              <a:t>/</a:t>
            </a:r>
            <a:r>
              <a:rPr lang="nl-NL" sz="1600" dirty="0" err="1"/>
              <a:t>Heart</a:t>
            </a:r>
            <a:r>
              <a:rPr lang="nl-NL" sz="1600" dirty="0"/>
              <a:t> -  </a:t>
            </a:r>
            <a:r>
              <a:rPr lang="nl-NL" sz="1600" b="1" dirty="0" err="1"/>
              <a:t>I</a:t>
            </a:r>
            <a:r>
              <a:rPr lang="nl-NL" sz="1600" dirty="0" err="1"/>
              <a:t>ntuition</a:t>
            </a:r>
            <a:r>
              <a:rPr lang="nl-NL" sz="1600" dirty="0"/>
              <a:t>/Will</a:t>
            </a:r>
            <a:endParaRPr lang="en-NL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B63660-EF28-486A-9D9C-0A3FA5562F04}"/>
              </a:ext>
            </a:extLst>
          </p:cNvPr>
          <p:cNvSpPr txBox="1"/>
          <p:nvPr/>
        </p:nvSpPr>
        <p:spPr>
          <a:xfrm>
            <a:off x="8062775" y="660271"/>
            <a:ext cx="1202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/>
              <a:t>W</a:t>
            </a:r>
            <a:endParaRPr lang="en-NL" sz="4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BAAAEA-3107-4B25-BE5F-53F137D0965D}"/>
              </a:ext>
            </a:extLst>
          </p:cNvPr>
          <p:cNvGrpSpPr/>
          <p:nvPr/>
        </p:nvGrpSpPr>
        <p:grpSpPr>
          <a:xfrm>
            <a:off x="8062775" y="607072"/>
            <a:ext cx="1950885" cy="937394"/>
            <a:chOff x="8763136" y="640114"/>
            <a:chExt cx="1950885" cy="93739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195192C-34E5-4EEA-A859-A9CD37D51BEF}"/>
                </a:ext>
              </a:extLst>
            </p:cNvPr>
            <p:cNvSpPr txBox="1"/>
            <p:nvPr/>
          </p:nvSpPr>
          <p:spPr>
            <a:xfrm rot="10800000">
              <a:off x="8763136" y="654178"/>
              <a:ext cx="132305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5400" dirty="0"/>
                <a:t>V</a:t>
              </a:r>
              <a:endParaRPr lang="en-NL" sz="5400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79A4EA-48BC-41FE-A5F4-BAAB17F2AD98}"/>
                </a:ext>
              </a:extLst>
            </p:cNvPr>
            <p:cNvGrpSpPr/>
            <p:nvPr/>
          </p:nvGrpSpPr>
          <p:grpSpPr>
            <a:xfrm>
              <a:off x="9511240" y="640114"/>
              <a:ext cx="1202781" cy="923330"/>
              <a:chOff x="9511240" y="640114"/>
              <a:chExt cx="1202781" cy="923330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3CFA173-1BDD-4AED-82C1-A5BB1863450C}"/>
                  </a:ext>
                </a:extLst>
              </p:cNvPr>
              <p:cNvSpPr txBox="1"/>
              <p:nvPr/>
            </p:nvSpPr>
            <p:spPr>
              <a:xfrm>
                <a:off x="9511240" y="640114"/>
                <a:ext cx="120278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5400" dirty="0"/>
                  <a:t>V</a:t>
                </a:r>
                <a:endParaRPr lang="en-NL" sz="5400" dirty="0"/>
              </a:p>
            </p:txBody>
          </p:sp>
          <p:sp>
            <p:nvSpPr>
              <p:cNvPr id="4" name="Diamond 3">
                <a:extLst>
                  <a:ext uri="{FF2B5EF4-FFF2-40B4-BE49-F238E27FC236}">
                    <a16:creationId xmlns:a16="http://schemas.microsoft.com/office/drawing/2014/main" id="{40C0198A-0D36-4354-AF56-8BC4432C549B}"/>
                  </a:ext>
                </a:extLst>
              </p:cNvPr>
              <p:cNvSpPr/>
              <p:nvPr/>
            </p:nvSpPr>
            <p:spPr>
              <a:xfrm>
                <a:off x="9694422" y="914400"/>
                <a:ext cx="210288" cy="393447"/>
              </a:xfrm>
              <a:prstGeom prst="diamond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E7A7C8C-6829-4028-972F-F203AAFDD0BD}"/>
              </a:ext>
            </a:extLst>
          </p:cNvPr>
          <p:cNvSpPr txBox="1"/>
          <p:nvPr/>
        </p:nvSpPr>
        <p:spPr>
          <a:xfrm>
            <a:off x="8516566" y="397338"/>
            <a:ext cx="1165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/>
              <a:t>Knowing</a:t>
            </a:r>
            <a:endParaRPr lang="nl-NL" dirty="0"/>
          </a:p>
          <a:p>
            <a:pPr algn="ctr"/>
            <a:r>
              <a:rPr lang="nl-NL" sz="1000" dirty="0"/>
              <a:t>(‘kennen’)</a:t>
            </a:r>
            <a:endParaRPr lang="en-NL" sz="1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E2C8E6-D04E-4C86-9710-4129729E6A46}"/>
              </a:ext>
            </a:extLst>
          </p:cNvPr>
          <p:cNvSpPr txBox="1"/>
          <p:nvPr/>
        </p:nvSpPr>
        <p:spPr>
          <a:xfrm>
            <a:off x="8542601" y="1216307"/>
            <a:ext cx="1102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/>
              <a:t>(‘kunnen’) </a:t>
            </a:r>
            <a:r>
              <a:rPr lang="nl-NL" dirty="0" err="1"/>
              <a:t>Practicing</a:t>
            </a:r>
            <a:endParaRPr lang="en-NL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EB95F7-59B0-44D3-A70C-7D9748FD54CB}"/>
              </a:ext>
            </a:extLst>
          </p:cNvPr>
          <p:cNvSpPr txBox="1"/>
          <p:nvPr/>
        </p:nvSpPr>
        <p:spPr>
          <a:xfrm>
            <a:off x="9347669" y="857231"/>
            <a:ext cx="110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Inspiring</a:t>
            </a:r>
            <a:endParaRPr lang="en-NL" dirty="0"/>
          </a:p>
        </p:txBody>
      </p:sp>
      <p:sp>
        <p:nvSpPr>
          <p:cNvPr id="32" name="Heart 31">
            <a:extLst>
              <a:ext uri="{FF2B5EF4-FFF2-40B4-BE49-F238E27FC236}">
                <a16:creationId xmlns:a16="http://schemas.microsoft.com/office/drawing/2014/main" id="{01E713D0-8AF2-4563-8564-C6F6751F355B}"/>
              </a:ext>
            </a:extLst>
          </p:cNvPr>
          <p:cNvSpPr/>
          <p:nvPr/>
        </p:nvSpPr>
        <p:spPr>
          <a:xfrm>
            <a:off x="9282758" y="944606"/>
            <a:ext cx="165980" cy="22465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71BC570-0D36-4FA7-9281-17B65EA67C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156" t="18985" r="16005" b="23388"/>
          <a:stretch/>
        </p:blipFill>
        <p:spPr>
          <a:xfrm>
            <a:off x="10281938" y="184666"/>
            <a:ext cx="1656001" cy="184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87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1FFF28-CBB4-4F6E-B2E7-7B4087D7ADAE}"/>
              </a:ext>
            </a:extLst>
          </p:cNvPr>
          <p:cNvSpPr txBox="1"/>
          <p:nvPr/>
        </p:nvSpPr>
        <p:spPr>
          <a:xfrm>
            <a:off x="0" y="0"/>
            <a:ext cx="6758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U/V/W/X/Y/Z letters of the </a:t>
            </a:r>
            <a:r>
              <a:rPr lang="en-GB" dirty="0" err="1"/>
              <a:t>ODLc</a:t>
            </a:r>
            <a:r>
              <a:rPr lang="en-GB" dirty="0"/>
              <a:t> alphabet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A5D143-4C2F-4675-AAEA-F09F321F7242}"/>
              </a:ext>
            </a:extLst>
          </p:cNvPr>
          <p:cNvSpPr txBox="1"/>
          <p:nvPr/>
        </p:nvSpPr>
        <p:spPr>
          <a:xfrm>
            <a:off x="698644" y="369332"/>
            <a:ext cx="285621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/>
              <a:t>X</a:t>
            </a:r>
          </a:p>
          <a:p>
            <a:r>
              <a:rPr lang="en-GB" dirty="0"/>
              <a:t>Don’t be afraid of the dark</a:t>
            </a:r>
          </a:p>
          <a:p>
            <a:r>
              <a:rPr lang="en-GB" dirty="0"/>
              <a:t>X-factor</a:t>
            </a:r>
          </a:p>
          <a:p>
            <a:r>
              <a:rPr lang="en-GB" dirty="0"/>
              <a:t>X-</a:t>
            </a:r>
            <a:r>
              <a:rPr lang="en-GB" dirty="0" err="1"/>
              <a:t>periental</a:t>
            </a:r>
            <a:endParaRPr lang="en-GB" dirty="0"/>
          </a:p>
          <a:p>
            <a:r>
              <a:rPr lang="en-GB" dirty="0" err="1"/>
              <a:t>Xyz</a:t>
            </a:r>
            <a:r>
              <a:rPr lang="en-GB" dirty="0"/>
              <a:t> problem solving</a:t>
            </a:r>
          </a:p>
          <a:p>
            <a:r>
              <a:rPr lang="en-GB" dirty="0"/>
              <a:t>Open Ended</a:t>
            </a:r>
          </a:p>
          <a:p>
            <a:r>
              <a:rPr lang="en-GB" dirty="0"/>
              <a:t>Design Variables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1625E-4691-4C3C-BB45-639D414B557D}"/>
              </a:ext>
            </a:extLst>
          </p:cNvPr>
          <p:cNvSpPr txBox="1"/>
          <p:nvPr/>
        </p:nvSpPr>
        <p:spPr>
          <a:xfrm>
            <a:off x="3194118" y="1684469"/>
            <a:ext cx="220338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/>
              <a:t>Y</a:t>
            </a:r>
          </a:p>
          <a:p>
            <a:r>
              <a:rPr lang="en-GB" dirty="0"/>
              <a:t>Open Space</a:t>
            </a:r>
          </a:p>
          <a:p>
            <a:r>
              <a:rPr lang="en-GB" dirty="0"/>
              <a:t>Design for Y</a:t>
            </a:r>
          </a:p>
          <a:p>
            <a:r>
              <a:rPr lang="en-GB" dirty="0" err="1"/>
              <a:t>xYz</a:t>
            </a:r>
            <a:r>
              <a:rPr lang="en-GB" dirty="0"/>
              <a:t> problem solving</a:t>
            </a:r>
          </a:p>
          <a:p>
            <a:r>
              <a:rPr lang="en-GB" dirty="0"/>
              <a:t>Constraints</a:t>
            </a:r>
          </a:p>
          <a:p>
            <a:r>
              <a:rPr lang="en-GB" b="1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4A294-F9A2-4C16-A872-B982A9D8A39E}"/>
              </a:ext>
            </a:extLst>
          </p:cNvPr>
          <p:cNvSpPr txBox="1"/>
          <p:nvPr/>
        </p:nvSpPr>
        <p:spPr>
          <a:xfrm>
            <a:off x="2196958" y="3429000"/>
            <a:ext cx="25188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/>
              <a:t>Z</a:t>
            </a:r>
          </a:p>
          <a:p>
            <a:r>
              <a:rPr lang="en-GB" dirty="0"/>
              <a:t>Multiple Integrative</a:t>
            </a:r>
          </a:p>
          <a:p>
            <a:r>
              <a:rPr lang="en-GB" dirty="0"/>
              <a:t>Interactive Dialogue</a:t>
            </a:r>
          </a:p>
          <a:p>
            <a:r>
              <a:rPr lang="en-GB" dirty="0"/>
              <a:t>Max Z (</a:t>
            </a:r>
            <a:r>
              <a:rPr lang="en-GB" dirty="0" err="1"/>
              <a:t>xyZ</a:t>
            </a:r>
            <a:r>
              <a:rPr lang="en-GB" dirty="0"/>
              <a:t> solving)</a:t>
            </a:r>
          </a:p>
          <a:p>
            <a:r>
              <a:rPr lang="en-GB" dirty="0"/>
              <a:t>Open </a:t>
            </a:r>
            <a:r>
              <a:rPr lang="en-GB" dirty="0" err="1"/>
              <a:t>Glassbox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CA8E50-76C7-40C4-9AB0-5EC22D5DA6A9}"/>
              </a:ext>
            </a:extLst>
          </p:cNvPr>
          <p:cNvSpPr txBox="1"/>
          <p:nvPr/>
        </p:nvSpPr>
        <p:spPr>
          <a:xfrm>
            <a:off x="9705382" y="267749"/>
            <a:ext cx="1962364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/>
              <a:t>C</a:t>
            </a:r>
          </a:p>
          <a:p>
            <a:r>
              <a:rPr lang="en-GB" dirty="0"/>
              <a:t>Conscious</a:t>
            </a:r>
          </a:p>
          <a:p>
            <a:r>
              <a:rPr lang="en-GB" dirty="0"/>
              <a:t>Creative</a:t>
            </a:r>
          </a:p>
          <a:p>
            <a:r>
              <a:rPr lang="en-GB" dirty="0"/>
              <a:t>Critical</a:t>
            </a:r>
          </a:p>
          <a:p>
            <a:r>
              <a:rPr lang="en-GB" dirty="0"/>
              <a:t>Commendation</a:t>
            </a:r>
          </a:p>
          <a:p>
            <a:r>
              <a:rPr lang="en-GB" dirty="0"/>
              <a:t>Crystalline</a:t>
            </a:r>
          </a:p>
          <a:p>
            <a:r>
              <a:rPr lang="en-GB" dirty="0"/>
              <a:t>Cogent</a:t>
            </a:r>
          </a:p>
          <a:p>
            <a:r>
              <a:rPr lang="en-GB" dirty="0"/>
              <a:t>Construct</a:t>
            </a:r>
          </a:p>
          <a:p>
            <a:r>
              <a:rPr lang="en-GB" dirty="0"/>
              <a:t>Concern</a:t>
            </a:r>
          </a:p>
          <a:p>
            <a:r>
              <a:rPr lang="en-GB" dirty="0"/>
              <a:t>Convey</a:t>
            </a:r>
          </a:p>
          <a:p>
            <a:r>
              <a:rPr lang="en-GB" dirty="0"/>
              <a:t>Courage</a:t>
            </a:r>
          </a:p>
          <a:p>
            <a:r>
              <a:rPr lang="en-GB" dirty="0"/>
              <a:t>Care</a:t>
            </a:r>
          </a:p>
          <a:p>
            <a:r>
              <a:rPr lang="en-GB" dirty="0"/>
              <a:t>Curiosity</a:t>
            </a:r>
          </a:p>
          <a:p>
            <a:r>
              <a:rPr lang="en-GB" dirty="0"/>
              <a:t>Compile</a:t>
            </a:r>
          </a:p>
          <a:p>
            <a:r>
              <a:rPr lang="en-GB" dirty="0"/>
              <a:t>Communicate</a:t>
            </a:r>
          </a:p>
          <a:p>
            <a:r>
              <a:rPr lang="en-GB" dirty="0"/>
              <a:t>Combine</a:t>
            </a:r>
          </a:p>
          <a:p>
            <a:r>
              <a:rPr lang="en-GB" dirty="0"/>
              <a:t>Compare</a:t>
            </a:r>
          </a:p>
          <a:p>
            <a:r>
              <a:rPr lang="en-GB" dirty="0"/>
              <a:t>Compassion</a:t>
            </a:r>
          </a:p>
          <a:p>
            <a:r>
              <a:rPr lang="en-GB" dirty="0"/>
              <a:t>….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FBB571-9404-4866-8C42-9DFDFF39F591}"/>
              </a:ext>
            </a:extLst>
          </p:cNvPr>
          <p:cNvSpPr txBox="1"/>
          <p:nvPr/>
        </p:nvSpPr>
        <p:spPr>
          <a:xfrm>
            <a:off x="5044612" y="369332"/>
            <a:ext cx="2673989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0" b="1" dirty="0"/>
              <a:t>U</a:t>
            </a:r>
          </a:p>
          <a:p>
            <a:r>
              <a:rPr lang="en-GB" dirty="0"/>
              <a:t>U-model: human</a:t>
            </a:r>
          </a:p>
          <a:p>
            <a:r>
              <a:rPr lang="en-GB" dirty="0"/>
              <a:t>Inner ego development</a:t>
            </a:r>
          </a:p>
          <a:p>
            <a:r>
              <a:rPr lang="en-GB" dirty="0"/>
              <a:t>Utility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A0BA41-86F3-467C-9D6B-E1DFD077925F}"/>
              </a:ext>
            </a:extLst>
          </p:cNvPr>
          <p:cNvSpPr txBox="1"/>
          <p:nvPr/>
        </p:nvSpPr>
        <p:spPr>
          <a:xfrm>
            <a:off x="6357991" y="2478142"/>
            <a:ext cx="2749795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0" b="1" dirty="0"/>
              <a:t>V</a:t>
            </a:r>
          </a:p>
          <a:p>
            <a:r>
              <a:rPr lang="en-GB" dirty="0"/>
              <a:t>V-model: system</a:t>
            </a:r>
          </a:p>
          <a:p>
            <a:r>
              <a:rPr lang="en-GB" dirty="0"/>
              <a:t>Outer eco development</a:t>
            </a:r>
          </a:p>
          <a:p>
            <a:r>
              <a:rPr lang="en-GB" dirty="0"/>
              <a:t>Value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6AAC91-69F3-4C87-9EB8-578DA7DEDD51}"/>
              </a:ext>
            </a:extLst>
          </p:cNvPr>
          <p:cNvSpPr txBox="1"/>
          <p:nvPr/>
        </p:nvSpPr>
        <p:spPr>
          <a:xfrm>
            <a:off x="5012644" y="4639124"/>
            <a:ext cx="329843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0" b="1" dirty="0"/>
              <a:t>W</a:t>
            </a:r>
          </a:p>
          <a:p>
            <a:r>
              <a:rPr lang="en-GB" dirty="0"/>
              <a:t>Double loop V+V=W</a:t>
            </a:r>
          </a:p>
          <a:p>
            <a:r>
              <a:rPr lang="en-GB" dirty="0"/>
              <a:t>Double Diamonds &amp; Hearts</a:t>
            </a:r>
          </a:p>
        </p:txBody>
      </p:sp>
    </p:spTree>
    <p:extLst>
      <p:ext uri="{BB962C8B-B14F-4D97-AF65-F5344CB8AC3E}">
        <p14:creationId xmlns:p14="http://schemas.microsoft.com/office/powerpoint/2010/main" val="3031630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haktivedanta Manor – Hare Krishna Temple » Blog Archiv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" y="368274"/>
            <a:ext cx="11706225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1058"/>
            <a:ext cx="75282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ODL response / Weekly cycle/ Transformation / clear &amp; logical reasoning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40B02E-A908-41CB-93EE-E0014CA368D1}"/>
              </a:ext>
            </a:extLst>
          </p:cNvPr>
          <p:cNvSpPr txBox="1"/>
          <p:nvPr/>
        </p:nvSpPr>
        <p:spPr>
          <a:xfrm>
            <a:off x="459820" y="555298"/>
            <a:ext cx="6603454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# Transforming course concepts using your   ‘System’ of Interest (</a:t>
            </a:r>
            <a:r>
              <a:rPr lang="en-GB" sz="2800" b="1" dirty="0" err="1">
                <a:solidFill>
                  <a:schemeClr val="bg1"/>
                </a:solidFill>
              </a:rPr>
              <a:t>SoI</a:t>
            </a:r>
            <a:r>
              <a:rPr lang="en-GB" sz="2800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98CB3-7A90-4FC8-9552-2B6724CD6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20" y="4461883"/>
            <a:ext cx="3299870" cy="23194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3847F5-60B1-489C-B586-9BB9D6CABAD8}"/>
              </a:ext>
            </a:extLst>
          </p:cNvPr>
          <p:cNvSpPr txBox="1"/>
          <p:nvPr/>
        </p:nvSpPr>
        <p:spPr>
          <a:xfrm>
            <a:off x="640080" y="6117143"/>
            <a:ext cx="1328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accent2">
                    <a:lumMod val="75000"/>
                  </a:schemeClr>
                </a:solidFill>
              </a:rPr>
              <a:t>Freedom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5F7F6-2115-428D-AA82-5A0D3E202F66}"/>
              </a:ext>
            </a:extLst>
          </p:cNvPr>
          <p:cNvSpPr txBox="1"/>
          <p:nvPr/>
        </p:nvSpPr>
        <p:spPr>
          <a:xfrm>
            <a:off x="513608" y="4901191"/>
            <a:ext cx="1328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accent2">
                    <a:lumMod val="75000"/>
                  </a:schemeClr>
                </a:solidFill>
              </a:rPr>
              <a:t>Emergence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5C1D08-DCF9-41D8-B668-236359DAA894}"/>
              </a:ext>
            </a:extLst>
          </p:cNvPr>
          <p:cNvSpPr txBox="1"/>
          <p:nvPr/>
        </p:nvSpPr>
        <p:spPr>
          <a:xfrm>
            <a:off x="2369302" y="5412081"/>
            <a:ext cx="1328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accent2">
                    <a:lumMod val="75000"/>
                  </a:schemeClr>
                </a:solidFill>
              </a:rPr>
              <a:t>Dialogue</a:t>
            </a:r>
          </a:p>
        </p:txBody>
      </p:sp>
    </p:spTree>
    <p:extLst>
      <p:ext uri="{BB962C8B-B14F-4D97-AF65-F5344CB8AC3E}">
        <p14:creationId xmlns:p14="http://schemas.microsoft.com/office/powerpoint/2010/main" val="702689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5 Components of Multimedia | MoonSal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669" y="1821542"/>
            <a:ext cx="6832849" cy="482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1058"/>
            <a:ext cx="112558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ODL response: your own way of transforming the concepts in an open format!</a:t>
            </a:r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1846906" y="991028"/>
            <a:ext cx="844005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GB" sz="2400" dirty="0"/>
          </a:p>
          <a:p>
            <a:pPr algn="ctr"/>
            <a:r>
              <a:rPr lang="en-GB" sz="2400" dirty="0"/>
              <a:t>No copy paste of reference material, no master/slave instruction</a:t>
            </a:r>
            <a:endParaRPr lang="nl-NL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1E2B2C-A972-456D-84D9-3D49DC8948DF}"/>
              </a:ext>
            </a:extLst>
          </p:cNvPr>
          <p:cNvSpPr txBox="1"/>
          <p:nvPr/>
        </p:nvSpPr>
        <p:spPr>
          <a:xfrm>
            <a:off x="459819" y="555298"/>
            <a:ext cx="10675943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# </a:t>
            </a:r>
            <a:r>
              <a:rPr lang="en-US" sz="2800" b="1" dirty="0">
                <a:solidFill>
                  <a:schemeClr val="bg1"/>
                </a:solidFill>
              </a:rPr>
              <a:t>no test/exam/pre-described format </a:t>
            </a:r>
            <a:r>
              <a:rPr lang="en-US" sz="2800" b="1" dirty="0">
                <a:solidFill>
                  <a:schemeClr val="bg1"/>
                </a:solidFill>
                <a:sym typeface="Wingdings" panose="05000000000000000000" pitchFamily="2" charset="2"/>
              </a:rPr>
              <a:t> self-created ODL response</a:t>
            </a:r>
            <a:r>
              <a:rPr lang="en-US" sz="2800" b="1" dirty="0">
                <a:solidFill>
                  <a:schemeClr val="bg1"/>
                </a:solidFill>
              </a:rPr>
              <a:t>!!!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88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7197CB-BA77-47F3-9F84-816690BFE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" y="0"/>
            <a:ext cx="12182535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76146E-4C59-46B7-A503-19F218675EA8}"/>
              </a:ext>
            </a:extLst>
          </p:cNvPr>
          <p:cNvSpPr txBox="1"/>
          <p:nvPr/>
        </p:nvSpPr>
        <p:spPr>
          <a:xfrm>
            <a:off x="234178" y="87363"/>
            <a:ext cx="12191999" cy="64325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800" dirty="0">
                <a:solidFill>
                  <a:srgbClr val="FFC000"/>
                </a:solidFill>
              </a:rPr>
              <a:t>Open Design Learning concept</a:t>
            </a:r>
          </a:p>
          <a:p>
            <a:endParaRPr lang="en-GB" sz="2800" dirty="0">
              <a:solidFill>
                <a:srgbClr val="FFC000"/>
              </a:solidFill>
            </a:endParaRPr>
          </a:p>
          <a:p>
            <a:r>
              <a:rPr lang="en-GB" sz="2800" dirty="0">
                <a:solidFill>
                  <a:srgbClr val="FFC000"/>
                </a:solidFill>
              </a:rPr>
              <a:t>Topics: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C000"/>
                </a:solidFill>
              </a:rPr>
              <a:t>Critical thinking – </a:t>
            </a:r>
            <a:r>
              <a:rPr lang="en-GB" sz="2800" dirty="0" err="1">
                <a:solidFill>
                  <a:srgbClr val="FFC000"/>
                </a:solidFill>
              </a:rPr>
              <a:t>Querdenken</a:t>
            </a:r>
            <a:r>
              <a:rPr lang="en-GB" sz="2800" dirty="0">
                <a:solidFill>
                  <a:srgbClr val="FFC000"/>
                </a:solidFill>
              </a:rPr>
              <a:t> - Common sense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C000"/>
                </a:solidFill>
              </a:rPr>
              <a:t>Instructivistic vs. constructivistic paradigm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C000"/>
                </a:solidFill>
              </a:rPr>
              <a:t>The art of problem solving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C000"/>
                </a:solidFill>
              </a:rPr>
              <a:t>U,V,W and X/Y/Z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C000"/>
                </a:solidFill>
              </a:rPr>
              <a:t>Experiential learning (‘</a:t>
            </a:r>
            <a:r>
              <a:rPr lang="en-GB" sz="2800" dirty="0" err="1">
                <a:solidFill>
                  <a:srgbClr val="FFC000"/>
                </a:solidFill>
              </a:rPr>
              <a:t>erfahrungslehre</a:t>
            </a:r>
            <a:r>
              <a:rPr lang="en-GB" sz="2800" dirty="0">
                <a:solidFill>
                  <a:srgbClr val="FFC000"/>
                </a:solidFill>
              </a:rPr>
              <a:t>’)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rgbClr val="FFC000"/>
                </a:solidFill>
              </a:rPr>
              <a:t>SoI</a:t>
            </a:r>
            <a:r>
              <a:rPr lang="en-GB" sz="2800" dirty="0">
                <a:solidFill>
                  <a:srgbClr val="FFC000"/>
                </a:solidFill>
              </a:rPr>
              <a:t> – self-chosen to connect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C000"/>
                </a:solidFill>
              </a:rPr>
              <a:t>Living dialogue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C000"/>
                </a:solidFill>
              </a:rPr>
              <a:t>Concept – topics - weekly cycle / master class / ODL response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C000"/>
                </a:solidFill>
              </a:rPr>
              <a:t>ODL response – transformation of concepts &amp; topics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C000"/>
                </a:solidFill>
              </a:rPr>
              <a:t>Course evaluation - commendation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C000"/>
                </a:solidFill>
              </a:rPr>
              <a:t>Reference material</a:t>
            </a:r>
          </a:p>
        </p:txBody>
      </p:sp>
    </p:spTree>
    <p:extLst>
      <p:ext uri="{BB962C8B-B14F-4D97-AF65-F5344CB8AC3E}">
        <p14:creationId xmlns:p14="http://schemas.microsoft.com/office/powerpoint/2010/main" val="3482471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058"/>
            <a:ext cx="112558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ODL response: commendation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1E2B2C-A972-456D-84D9-3D49DC8948DF}"/>
              </a:ext>
            </a:extLst>
          </p:cNvPr>
          <p:cNvSpPr txBox="1"/>
          <p:nvPr/>
        </p:nvSpPr>
        <p:spPr>
          <a:xfrm>
            <a:off x="459819" y="555298"/>
            <a:ext cx="10675943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# </a:t>
            </a:r>
            <a:r>
              <a:rPr lang="en-US" sz="2800" b="1" dirty="0">
                <a:solidFill>
                  <a:schemeClr val="bg1"/>
                </a:solidFill>
              </a:rPr>
              <a:t>no rubric </a:t>
            </a:r>
            <a:r>
              <a:rPr lang="en-US" sz="2800" b="1" dirty="0">
                <a:solidFill>
                  <a:schemeClr val="bg1"/>
                </a:solidFill>
                <a:sym typeface="Wingdings" panose="05000000000000000000" pitchFamily="2" charset="2"/>
              </a:rPr>
              <a:t> commendation principle : you all start with a 10 and end with a final grade ….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29F787-7B7D-4A5C-A07A-8FE8C443F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486" y="1701674"/>
            <a:ext cx="7611028" cy="345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69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EBB3FA-24AA-4B7D-BABA-4AFA9AA5D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753" y="452974"/>
            <a:ext cx="6516337" cy="5952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57F482-23D1-485A-847A-88F97F214269}"/>
              </a:ext>
            </a:extLst>
          </p:cNvPr>
          <p:cNvSpPr txBox="1"/>
          <p:nvPr/>
        </p:nvSpPr>
        <p:spPr>
          <a:xfrm>
            <a:off x="0" y="0"/>
            <a:ext cx="6758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ODL Concept : a modern art of education</a:t>
            </a:r>
          </a:p>
        </p:txBody>
      </p:sp>
    </p:spTree>
    <p:extLst>
      <p:ext uri="{BB962C8B-B14F-4D97-AF65-F5344CB8AC3E}">
        <p14:creationId xmlns:p14="http://schemas.microsoft.com/office/powerpoint/2010/main" val="871882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1058"/>
            <a:ext cx="74937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Like a bike</a:t>
            </a:r>
            <a:endParaRPr lang="nl-N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833" y="806632"/>
            <a:ext cx="7410450" cy="533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68" y="1547951"/>
            <a:ext cx="3983341" cy="3851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40B02E-A908-41CB-93EE-E0014CA368D1}"/>
              </a:ext>
            </a:extLst>
          </p:cNvPr>
          <p:cNvSpPr txBox="1"/>
          <p:nvPr/>
        </p:nvSpPr>
        <p:spPr>
          <a:xfrm>
            <a:off x="4480833" y="207727"/>
            <a:ext cx="399205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# Learning by experience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40B02E-A908-41CB-93EE-E0014CA368D1}"/>
              </a:ext>
            </a:extLst>
          </p:cNvPr>
          <p:cNvSpPr txBox="1"/>
          <p:nvPr/>
        </p:nvSpPr>
        <p:spPr>
          <a:xfrm>
            <a:off x="221868" y="6098202"/>
            <a:ext cx="4006566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www.open-design.school</a:t>
            </a:r>
            <a:endParaRPr lang="en-GB" sz="2800" b="1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40B02E-A908-41CB-93EE-E0014CA368D1}"/>
              </a:ext>
            </a:extLst>
          </p:cNvPr>
          <p:cNvSpPr txBox="1"/>
          <p:nvPr/>
        </p:nvSpPr>
        <p:spPr>
          <a:xfrm>
            <a:off x="8548915" y="2477955"/>
            <a:ext cx="3447142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Don’t be afraid of the dark: we are there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886" y="207727"/>
            <a:ext cx="3146397" cy="19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3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78E6A3-9497-4594-B867-59F3778BD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308" y="3753002"/>
            <a:ext cx="1744762" cy="1660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190E3-686B-425E-95A7-69179E3E9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97" y="528637"/>
            <a:ext cx="6814497" cy="4535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EFAEE-2A37-48F4-8397-9F3240FD5126}"/>
              </a:ext>
            </a:extLst>
          </p:cNvPr>
          <p:cNvSpPr txBox="1"/>
          <p:nvPr/>
        </p:nvSpPr>
        <p:spPr>
          <a:xfrm>
            <a:off x="620930" y="5063802"/>
            <a:ext cx="795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Plato and Diogenes: the plucked chicken (not becoming a chicken without head?)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30B9F1-F517-4A3E-A62E-2897A4ED31D4}"/>
              </a:ext>
            </a:extLst>
          </p:cNvPr>
          <p:cNvSpPr txBox="1"/>
          <p:nvPr/>
        </p:nvSpPr>
        <p:spPr>
          <a:xfrm>
            <a:off x="679297" y="5641716"/>
            <a:ext cx="6621616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# Science can also be just an opinion: be critical, con-scientific/ conscious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-1058"/>
            <a:ext cx="74937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Critical thinking / Dialogue questions / Conscience</a:t>
            </a:r>
            <a:endParaRPr lang="nl-NL" dirty="0"/>
          </a:p>
        </p:txBody>
      </p:sp>
      <p:pic>
        <p:nvPicPr>
          <p:cNvPr id="24578" name="Picture 2" descr="Image may contain: text that says 'QUERDENKEN 711 Stuttgart QUERDENKEN'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16" y="368274"/>
            <a:ext cx="1519791" cy="151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2161" y="1698041"/>
            <a:ext cx="3365723" cy="19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7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40B02E-A908-41CB-93EE-E0014CA368D1}"/>
              </a:ext>
            </a:extLst>
          </p:cNvPr>
          <p:cNvSpPr txBox="1"/>
          <p:nvPr/>
        </p:nvSpPr>
        <p:spPr>
          <a:xfrm>
            <a:off x="1552405" y="757668"/>
            <a:ext cx="868309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# Learning by Con-</a:t>
            </a:r>
            <a:r>
              <a:rPr lang="en-GB" sz="2800" b="1" dirty="0" err="1">
                <a:solidFill>
                  <a:schemeClr val="bg1"/>
                </a:solidFill>
              </a:rPr>
              <a:t>struction</a:t>
            </a:r>
            <a:r>
              <a:rPr lang="en-GB" sz="2800" b="1" dirty="0">
                <a:solidFill>
                  <a:schemeClr val="bg1"/>
                </a:solidFill>
              </a:rPr>
              <a:t>/ Unlearning by In-</a:t>
            </a:r>
            <a:r>
              <a:rPr lang="en-GB" sz="2800" b="1" dirty="0" err="1">
                <a:solidFill>
                  <a:schemeClr val="bg1"/>
                </a:solidFill>
              </a:rPr>
              <a:t>struction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1FFF28-CBB4-4F6E-B2E7-7B4087D7ADAE}"/>
              </a:ext>
            </a:extLst>
          </p:cNvPr>
          <p:cNvSpPr txBox="1"/>
          <p:nvPr/>
        </p:nvSpPr>
        <p:spPr>
          <a:xfrm>
            <a:off x="70861" y="0"/>
            <a:ext cx="8419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Instructivistic</a:t>
            </a:r>
            <a:r>
              <a:rPr lang="en-GB" dirty="0"/>
              <a:t>/ </a:t>
            </a:r>
            <a:r>
              <a:rPr lang="en-GB" dirty="0" err="1"/>
              <a:t>constructivistic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 critical thinking problem solving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A83E80-C809-4802-AC5E-C36A31FF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324" y="1604146"/>
            <a:ext cx="4955071" cy="27791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99CEAE-1F61-498D-A40A-FD0AF798E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655" y="1604147"/>
            <a:ext cx="3805927" cy="27791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41A20F-A003-43F3-93A8-D515B1B2C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10" y="4442528"/>
            <a:ext cx="6275297" cy="241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73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B30B9F1-F517-4A3E-A62E-2897A4ED31D4}"/>
              </a:ext>
            </a:extLst>
          </p:cNvPr>
          <p:cNvSpPr txBox="1"/>
          <p:nvPr/>
        </p:nvSpPr>
        <p:spPr>
          <a:xfrm>
            <a:off x="436088" y="624120"/>
            <a:ext cx="10745718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# “throwing in the deep… we are there to construct with you”  </a:t>
            </a:r>
            <a:r>
              <a:rPr lang="en-GB" sz="4000" b="1" dirty="0">
                <a:solidFill>
                  <a:schemeClr val="bg1"/>
                </a:solidFill>
                <a:sym typeface="Wingdings" panose="05000000000000000000" pitchFamily="2" charset="2"/>
              </a:rPr>
              <a:t> ?!</a:t>
            </a:r>
            <a:r>
              <a:rPr lang="en-GB" sz="2800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GB" sz="2800" b="1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-1058"/>
            <a:ext cx="74937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Constructivism and Your feedback</a:t>
            </a:r>
            <a:endParaRPr 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3FB978-41E3-4309-8F03-0314551EB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991" y="1464132"/>
            <a:ext cx="2978438" cy="3283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5DB0E8-0F47-46B4-9052-900138DAF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426" y="1789862"/>
            <a:ext cx="4821179" cy="258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11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058"/>
            <a:ext cx="50074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Con-</a:t>
            </a:r>
            <a:r>
              <a:rPr lang="en-GB" dirty="0" err="1"/>
              <a:t>ductor</a:t>
            </a:r>
            <a:r>
              <a:rPr lang="en-GB" dirty="0"/>
              <a:t> and Co-reflector / </a:t>
            </a:r>
            <a:r>
              <a:rPr lang="en-GB" dirty="0" err="1"/>
              <a:t>MasterClass</a:t>
            </a:r>
            <a:endParaRPr lang="nl-NL" dirty="0"/>
          </a:p>
        </p:txBody>
      </p:sp>
      <p:pic>
        <p:nvPicPr>
          <p:cNvPr id="18434" name="Picture 2" descr="https://www.nws.edu/media/88938/img_3515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292" y="1074058"/>
            <a:ext cx="8309893" cy="484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2ADF52-4B26-445F-8450-0BFD28D744B0}"/>
              </a:ext>
            </a:extLst>
          </p:cNvPr>
          <p:cNvSpPr txBox="1"/>
          <p:nvPr/>
        </p:nvSpPr>
        <p:spPr>
          <a:xfrm>
            <a:off x="4536408" y="511693"/>
            <a:ext cx="3119183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# The Masterclass</a:t>
            </a:r>
          </a:p>
        </p:txBody>
      </p:sp>
    </p:spTree>
    <p:extLst>
      <p:ext uri="{BB962C8B-B14F-4D97-AF65-F5344CB8AC3E}">
        <p14:creationId xmlns:p14="http://schemas.microsoft.com/office/powerpoint/2010/main" val="2717792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bs.twimg.com/media/DFl73SqWAAApFL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2"/>
          <a:stretch/>
        </p:blipFill>
        <p:spPr bwMode="auto">
          <a:xfrm>
            <a:off x="2580647" y="1456048"/>
            <a:ext cx="7010774" cy="392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74047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Experiential learning: your lifelong lasting ‘human memory’: persistent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61CDC2-4E15-45B5-A3D2-DF415B6456CE}"/>
              </a:ext>
            </a:extLst>
          </p:cNvPr>
          <p:cNvSpPr txBox="1"/>
          <p:nvPr/>
        </p:nvSpPr>
        <p:spPr>
          <a:xfrm>
            <a:off x="1015377" y="460005"/>
            <a:ext cx="9584199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# Gaining a valuable experience: dream team vs. test-based and persistent learning &amp; development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2CAEB5-A024-4B5D-9019-93294ECC6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61" y="4990690"/>
            <a:ext cx="2135634" cy="16753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84DE3A-4B53-4694-BA3F-E820A1B23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617" y="4990627"/>
            <a:ext cx="4059387" cy="1675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DED1E5-18A8-460B-9A7C-B15D83491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6646" y="4136580"/>
            <a:ext cx="2621987" cy="26023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C2C3B3-B773-49CE-8F88-A18BFD9C9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5" y="3298928"/>
            <a:ext cx="2474331" cy="167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6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1" b="13788"/>
          <a:stretch/>
        </p:blipFill>
        <p:spPr bwMode="auto">
          <a:xfrm>
            <a:off x="1306286" y="1690914"/>
            <a:ext cx="9791031" cy="358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2" y="-1058"/>
            <a:ext cx="86732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System of YOUR Interest (self-chosen </a:t>
            </a:r>
            <a:r>
              <a:rPr lang="en-GB" dirty="0" err="1"/>
              <a:t>SPoI</a:t>
            </a:r>
            <a:r>
              <a:rPr lang="en-GB" dirty="0"/>
              <a:t>, or </a:t>
            </a:r>
            <a:r>
              <a:rPr lang="en-GB" dirty="0" err="1"/>
              <a:t>PoI</a:t>
            </a:r>
            <a:r>
              <a:rPr lang="en-GB" dirty="0"/>
              <a:t>, or </a:t>
            </a:r>
            <a:r>
              <a:rPr lang="en-GB" dirty="0" err="1"/>
              <a:t>CPoI</a:t>
            </a:r>
            <a:r>
              <a:rPr lang="en-GB" dirty="0"/>
              <a:t>): “how are you connected” </a:t>
            </a:r>
            <a:endParaRPr lang="nl-NL" dirty="0"/>
          </a:p>
        </p:txBody>
      </p:sp>
      <p:sp>
        <p:nvSpPr>
          <p:cNvPr id="3" name="Oval 2"/>
          <p:cNvSpPr/>
          <p:nvPr/>
        </p:nvSpPr>
        <p:spPr>
          <a:xfrm>
            <a:off x="1625600" y="3701144"/>
            <a:ext cx="1078743" cy="61714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83771" y="5553586"/>
            <a:ext cx="982617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Not case-based learning</a:t>
            </a:r>
          </a:p>
          <a:p>
            <a:r>
              <a:rPr lang="en-GB" dirty="0"/>
              <a:t>Not problem-based learning (PBL)</a:t>
            </a:r>
          </a:p>
          <a:p>
            <a:r>
              <a:rPr lang="en-GB" dirty="0"/>
              <a:t>But engagement- and development-based learning (non-</a:t>
            </a:r>
            <a:r>
              <a:rPr lang="en-GB" dirty="0" err="1"/>
              <a:t>conditionalized</a:t>
            </a:r>
            <a:r>
              <a:rPr lang="en-GB" dirty="0"/>
              <a:t>/self-stimulus)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F14C0B-08F3-4EF1-BD8F-ABDB496895D5}"/>
              </a:ext>
            </a:extLst>
          </p:cNvPr>
          <p:cNvSpPr txBox="1"/>
          <p:nvPr/>
        </p:nvSpPr>
        <p:spPr>
          <a:xfrm>
            <a:off x="2704343" y="597986"/>
            <a:ext cx="7058025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# Maximizing your engagement : a self-chosen learning and development vehicle</a:t>
            </a:r>
          </a:p>
        </p:txBody>
      </p:sp>
    </p:spTree>
    <p:extLst>
      <p:ext uri="{BB962C8B-B14F-4D97-AF65-F5344CB8AC3E}">
        <p14:creationId xmlns:p14="http://schemas.microsoft.com/office/powerpoint/2010/main" val="219319940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11B2E80AAFE347B5BA6B7E702C965B" ma:contentTypeVersion="9" ma:contentTypeDescription="Create a new document." ma:contentTypeScope="" ma:versionID="471cf95f4637fc4297b63c0da08c17a9">
  <xsd:schema xmlns:xsd="http://www.w3.org/2001/XMLSchema" xmlns:xs="http://www.w3.org/2001/XMLSchema" xmlns:p="http://schemas.microsoft.com/office/2006/metadata/properties" xmlns:ns3="4109b3ee-0a24-41f1-b784-f6ac047d68cb" targetNamespace="http://schemas.microsoft.com/office/2006/metadata/properties" ma:root="true" ma:fieldsID="1e265b1f79478bb35d60c8c71632b005" ns3:_="">
    <xsd:import namespace="4109b3ee-0a24-41f1-b784-f6ac047d68c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09b3ee-0a24-41f1-b784-f6ac047d68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2C3F2C-FA8C-4B68-8170-04E8EE322BD5}">
  <ds:schemaRefs>
    <ds:schemaRef ds:uri="http://purl.org/dc/terms/"/>
    <ds:schemaRef ds:uri="4109b3ee-0a24-41f1-b784-f6ac047d68cb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21F4047-E593-4FF7-B423-764060943E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09b3ee-0a24-41f1-b784-f6ac047d68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648F71-738A-4F41-8EB0-0D08CCD867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12631</TotalTime>
  <Words>738</Words>
  <Application>Microsoft Office PowerPoint</Application>
  <PresentationFormat>Widescreen</PresentationFormat>
  <Paragraphs>148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Wolfert, Rogier</dc:creator>
  <cp:lastModifiedBy>Wolfert, Rogier</cp:lastModifiedBy>
  <cp:revision>108</cp:revision>
  <cp:lastPrinted>2020-09-03T12:06:25Z</cp:lastPrinted>
  <dcterms:created xsi:type="dcterms:W3CDTF">2018-11-12T20:42:15Z</dcterms:created>
  <dcterms:modified xsi:type="dcterms:W3CDTF">2022-02-11T14:18:58Z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0x0101005B11B2E80AAFE347B5BA6B7E702C965B</vt:lpwstr>
  </property>
</Properties>
</file>